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648" r:id="rId1"/>
  </p:sldMasterIdLst>
  <p:notesMasterIdLst>
    <p:notesMasterId r:id="rId10"/>
  </p:notesMasterIdLst>
  <p:sldIdLst>
    <p:sldId id="258" r:id="rId2"/>
    <p:sldId id="267" r:id="rId3"/>
    <p:sldId id="272" r:id="rId4"/>
    <p:sldId id="274" r:id="rId5"/>
    <p:sldId id="277" r:id="rId6"/>
    <p:sldId id="278" r:id="rId7"/>
    <p:sldId id="275" r:id="rId8"/>
    <p:sldId id="276" r:id="rId9"/>
  </p:sldIdLst>
  <p:sldSz cx="16256000" cy="9144000"/>
  <p:notesSz cx="6858000" cy="9144000"/>
  <p:defaultTextStyle>
    <a:defPPr>
      <a:defRPr lang="en-US"/>
    </a:defPPr>
    <a:lvl1pPr marL="53975" indent="-53975" algn="l" defTabSz="609600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Calibri" pitchFamily="34" charset="0"/>
        <a:ea typeface="MS PGothic" pitchFamily="34" charset="-128"/>
        <a:cs typeface="+mn-cs"/>
        <a:sym typeface="Calibri" pitchFamily="34" charset="0"/>
      </a:defRPr>
    </a:lvl1pPr>
    <a:lvl2pPr marL="396875" indent="60325" algn="l" defTabSz="609600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Calibri" pitchFamily="34" charset="0"/>
        <a:ea typeface="MS PGothic" pitchFamily="34" charset="-128"/>
        <a:cs typeface="+mn-cs"/>
        <a:sym typeface="Calibri" pitchFamily="34" charset="0"/>
      </a:defRPr>
    </a:lvl2pPr>
    <a:lvl3pPr marL="739775" indent="174625" algn="l" defTabSz="609600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Calibri" pitchFamily="34" charset="0"/>
        <a:ea typeface="MS PGothic" pitchFamily="34" charset="-128"/>
        <a:cs typeface="+mn-cs"/>
        <a:sym typeface="Calibri" pitchFamily="34" charset="0"/>
      </a:defRPr>
    </a:lvl3pPr>
    <a:lvl4pPr marL="1082675" indent="288925" algn="l" defTabSz="609600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Calibri" pitchFamily="34" charset="0"/>
        <a:ea typeface="MS PGothic" pitchFamily="34" charset="-128"/>
        <a:cs typeface="+mn-cs"/>
        <a:sym typeface="Calibri" pitchFamily="34" charset="0"/>
      </a:defRPr>
    </a:lvl4pPr>
    <a:lvl5pPr marL="1425575" indent="403225" algn="l" defTabSz="609600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Calibri" pitchFamily="34" charset="0"/>
        <a:ea typeface="MS PGothic" pitchFamily="34" charset="-128"/>
        <a:cs typeface="+mn-cs"/>
        <a:sym typeface="Calibri" pitchFamily="34" charset="0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Calibri" pitchFamily="34" charset="0"/>
        <a:ea typeface="MS PGothic" pitchFamily="34" charset="-128"/>
        <a:cs typeface="+mn-cs"/>
        <a:sym typeface="Calibri" pitchFamily="34" charset="0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Calibri" pitchFamily="34" charset="0"/>
        <a:ea typeface="MS PGothic" pitchFamily="34" charset="-128"/>
        <a:cs typeface="+mn-cs"/>
        <a:sym typeface="Calibri" pitchFamily="34" charset="0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Calibri" pitchFamily="34" charset="0"/>
        <a:ea typeface="MS PGothic" pitchFamily="34" charset="-128"/>
        <a:cs typeface="+mn-cs"/>
        <a:sym typeface="Calibri" pitchFamily="34" charset="0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Calibri" pitchFamily="34" charset="0"/>
        <a:ea typeface="MS PGothic" pitchFamily="34" charset="-128"/>
        <a:cs typeface="+mn-cs"/>
        <a:sym typeface="Calibri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7941E"/>
    <a:srgbClr val="000000"/>
    <a:srgbClr val="82A29D"/>
    <a:srgbClr val="B11116"/>
    <a:srgbClr val="9F00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86" autoAdjust="0"/>
    <p:restoredTop sz="94660"/>
  </p:normalViewPr>
  <p:slideViewPr>
    <p:cSldViewPr>
      <p:cViewPr>
        <p:scale>
          <a:sx n="55" d="100"/>
          <a:sy n="55" d="100"/>
        </p:scale>
        <p:origin x="-618" y="72"/>
      </p:cViewPr>
      <p:guideLst>
        <p:guide orient="horz" pos="2880"/>
        <p:guide pos="5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</p:sp>
      <p:sp>
        <p:nvSpPr>
          <p:cNvPr id="2050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Lucida Grande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Lucida Grande" charset="0"/>
              </a:rPr>
              <a:t>Second level</a:t>
            </a:r>
          </a:p>
          <a:p>
            <a:pPr lvl="2"/>
            <a:r>
              <a:rPr lang="en-US" noProof="0" smtClean="0">
                <a:sym typeface="Lucida Grande" charset="0"/>
              </a:rPr>
              <a:t>Third level</a:t>
            </a:r>
          </a:p>
          <a:p>
            <a:pPr lvl="3"/>
            <a:r>
              <a:rPr lang="en-US" noProof="0" smtClean="0">
                <a:sym typeface="Lucida Grande" charset="0"/>
              </a:rPr>
              <a:t>Fourth level</a:t>
            </a:r>
          </a:p>
          <a:p>
            <a:pPr lvl="4"/>
            <a:r>
              <a:rPr lang="en-US" noProof="0" smtClean="0">
                <a:sym typeface="Lucida Grand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7437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74700" rtl="0" eaLnBrk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charset="0"/>
        <a:ea typeface="MS PGothic" pitchFamily="34" charset="-128"/>
        <a:cs typeface="Lucida Grande" charset="0"/>
        <a:sym typeface="Lucida Grande" pitchFamily="1" charset="0"/>
      </a:defRPr>
    </a:lvl1pPr>
    <a:lvl2pPr marL="228600" algn="l" defTabSz="774700" rtl="0" eaLnBrk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pitchFamily="1" charset="0"/>
      </a:defRPr>
    </a:lvl2pPr>
    <a:lvl3pPr marL="457200" algn="l" defTabSz="774700" rtl="0" eaLnBrk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pitchFamily="1" charset="0"/>
      </a:defRPr>
    </a:lvl3pPr>
    <a:lvl4pPr marL="685800" algn="l" defTabSz="774700" rtl="0" eaLnBrk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pitchFamily="1" charset="0"/>
      </a:defRPr>
    </a:lvl4pPr>
    <a:lvl5pPr marL="914400" algn="l" defTabSz="774700" rtl="0" eaLnBrk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pitchFamily="1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8990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004887"/>
          </a:xfrm>
          <a:prstGeom prst="rect">
            <a:avLst/>
          </a:prstGeom>
        </p:spPr>
        <p:txBody>
          <a:bodyPr vert="horz" anchor="b"/>
          <a:lstStyle>
            <a:lvl1pPr>
              <a:defRPr sz="4800" b="1">
                <a:solidFill>
                  <a:srgbClr val="F7941E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899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004887"/>
          </a:xfrm>
          <a:prstGeom prst="rect">
            <a:avLst/>
          </a:prstGeom>
        </p:spPr>
        <p:txBody>
          <a:bodyPr vert="horz" anchor="b"/>
          <a:lstStyle>
            <a:lvl1pPr>
              <a:defRPr sz="4800" b="1">
                <a:solidFill>
                  <a:srgbClr val="F7941E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89000" y="2133600"/>
            <a:ext cx="14554200" cy="6477000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942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004887"/>
          </a:xfrm>
          <a:prstGeom prst="rect">
            <a:avLst/>
          </a:prstGeom>
        </p:spPr>
        <p:txBody>
          <a:bodyPr vert="horz" anchor="b"/>
          <a:lstStyle>
            <a:lvl1pPr>
              <a:defRPr sz="1200">
                <a:latin typeface="+mj-lt"/>
              </a:defRPr>
            </a:lvl1pPr>
          </a:lstStyle>
          <a:p>
            <a:r>
              <a:rPr lang="en-GB" smtClean="0">
                <a:sym typeface="Arial" charset="0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2133600"/>
            <a:ext cx="14630400" cy="6034088"/>
          </a:xfrm>
          <a:prstGeom prst="rect">
            <a:avLst/>
          </a:prstGeom>
        </p:spPr>
        <p:txBody>
          <a:bodyPr vert="horz"/>
          <a:lstStyle>
            <a:lvl1pPr>
              <a:defRPr sz="36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744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4042" y="381000"/>
            <a:ext cx="2017721" cy="16573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j-lt"/>
          <a:ea typeface="MS PGothic" pitchFamily="34" charset="-128"/>
          <a:cs typeface="ＭＳ Ｐゴシック" charset="0"/>
          <a:sym typeface="Helvetica" pitchFamily="1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Arial" charset="0"/>
          <a:ea typeface="MS PGothic" pitchFamily="34" charset="-128"/>
          <a:cs typeface="ＭＳ Ｐゴシック" charset="0"/>
          <a:sym typeface="Helvetica" pitchFamily="1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Arial" charset="0"/>
          <a:ea typeface="MS PGothic" pitchFamily="34" charset="-128"/>
          <a:cs typeface="ＭＳ Ｐゴシック" charset="0"/>
          <a:sym typeface="Helvetica" pitchFamily="1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Arial" charset="0"/>
          <a:ea typeface="MS PGothic" pitchFamily="34" charset="-128"/>
          <a:cs typeface="ＭＳ Ｐゴシック" charset="0"/>
          <a:sym typeface="Helvetica" pitchFamily="1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Arial" charset="0"/>
          <a:ea typeface="MS PGothic" pitchFamily="34" charset="-128"/>
          <a:cs typeface="ＭＳ Ｐゴシック" charset="0"/>
          <a:sym typeface="Helvetica" pitchFamily="1" charset="0"/>
        </a:defRPr>
      </a:lvl5pPr>
      <a:lvl6pPr marL="457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6pPr>
      <a:lvl7pPr marL="9144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7pPr>
      <a:lvl8pPr marL="1371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8pPr>
      <a:lvl9pPr marL="1828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MS PGothic" pitchFamily="34" charset="-128"/>
          <a:cs typeface="MS PGothic" pitchFamily="34" charset="-128"/>
          <a:sym typeface="Helvetica" pitchFamily="1" charset="0"/>
        </a:defRPr>
      </a:lvl1pPr>
      <a:lvl2pPr marL="228600" indent="2286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MS PGothic" pitchFamily="34" charset="-128"/>
          <a:cs typeface="Helvetica" charset="0"/>
          <a:sym typeface="Helvetica" pitchFamily="1" charset="0"/>
        </a:defRPr>
      </a:lvl2pPr>
      <a:lvl3pPr marL="457200" indent="4572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Helvetica" charset="0"/>
          <a:sym typeface="Helvetica" pitchFamily="1" charset="0"/>
        </a:defRPr>
      </a:lvl3pPr>
      <a:lvl4pPr marL="685800" indent="6858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Helvetica" charset="0"/>
          <a:sym typeface="Helvetica" pitchFamily="1" charset="0"/>
        </a:defRPr>
      </a:lvl4pPr>
      <a:lvl5pPr marL="914400" indent="9144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Helvetica" charset="0"/>
          <a:sym typeface="Helvetica" pitchFamily="1" charset="0"/>
        </a:defRPr>
      </a:lvl5pPr>
      <a:lvl6pPr marL="1371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6pPr>
      <a:lvl7pPr marL="1828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7pPr>
      <a:lvl8pPr marL="22860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8pPr>
      <a:lvl9pPr marL="2743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7" b="7576"/>
          <a:stretch/>
        </p:blipFill>
        <p:spPr>
          <a:xfrm>
            <a:off x="0" y="-76171"/>
            <a:ext cx="16256000" cy="7970808"/>
          </a:xfrm>
          <a:prstGeom prst="rect">
            <a:avLst/>
          </a:prstGeom>
        </p:spPr>
      </p:pic>
      <p:sp>
        <p:nvSpPr>
          <p:cNvPr id="5123" name="AutoShape 2"/>
          <p:cNvSpPr>
            <a:spLocks/>
          </p:cNvSpPr>
          <p:nvPr/>
        </p:nvSpPr>
        <p:spPr bwMode="auto">
          <a:xfrm>
            <a:off x="0" y="6645275"/>
            <a:ext cx="16256000" cy="249872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7941E"/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/>
            <a:tailEnd/>
          </a:ln>
        </p:spPr>
        <p:txBody>
          <a:bodyPr lIns="0" tIns="0" rIns="0" bIns="0" anchor="ctr"/>
          <a:lstStyle/>
          <a:p>
            <a:endParaRPr lang="en-GB">
              <a:solidFill>
                <a:srgbClr val="F7941E"/>
              </a:solidFill>
            </a:endParaRPr>
          </a:p>
        </p:txBody>
      </p:sp>
      <p:sp>
        <p:nvSpPr>
          <p:cNvPr id="5124" name="AutoShape 4"/>
          <p:cNvSpPr>
            <a:spLocks/>
          </p:cNvSpPr>
          <p:nvPr/>
        </p:nvSpPr>
        <p:spPr bwMode="auto">
          <a:xfrm>
            <a:off x="7727351" y="7056437"/>
            <a:ext cx="8001000" cy="1676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1pPr>
            <a:lvl2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2pPr>
            <a:lvl3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3pPr>
            <a:lvl4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4pPr>
            <a:lvl5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5pPr>
            <a:lvl6pPr marL="1882775" indent="403225" defTabSz="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6pPr>
            <a:lvl7pPr marL="2339975" indent="403225" defTabSz="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7pPr>
            <a:lvl8pPr marL="2797175" indent="403225" defTabSz="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8pPr>
            <a:lvl9pPr marL="3254375" indent="403225" defTabSz="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9pPr>
          </a:lstStyle>
          <a:p>
            <a:pPr indent="0" eaLnBrk="1"/>
            <a:r>
              <a:rPr lang="en-US" altLang="en-US" sz="36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Myanmar: </a:t>
            </a:r>
            <a:r>
              <a:rPr lang="en-GB" altLang="en-US" sz="360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Exploring the relationship between women’s income generation and their experiences of </a:t>
            </a:r>
            <a:r>
              <a:rPr lang="en-GB" altLang="en-US" sz="36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violence</a:t>
            </a:r>
            <a:endParaRPr lang="en-US" altLang="en-US" dirty="0"/>
          </a:p>
        </p:txBody>
      </p:sp>
      <p:pic>
        <p:nvPicPr>
          <p:cNvPr id="1026" name="Picture 2" descr="C:\Users\Lorenza Geronimo\Desktop\Project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66" y="7008103"/>
            <a:ext cx="3797300" cy="177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19050"/>
            <a:ext cx="13933716" cy="9144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AutoShape 5"/>
          <p:cNvSpPr>
            <a:spLocks/>
          </p:cNvSpPr>
          <p:nvPr/>
        </p:nvSpPr>
        <p:spPr bwMode="auto">
          <a:xfrm>
            <a:off x="774700" y="780691"/>
            <a:ext cx="6858000" cy="1905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1pPr>
            <a:lvl2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2pPr>
            <a:lvl3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3pPr>
            <a:lvl4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4pPr>
            <a:lvl5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5pPr>
            <a:lvl6pPr marL="1882775" indent="403225" defTabSz="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6pPr>
            <a:lvl7pPr marL="2339975" indent="403225" defTabSz="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7pPr>
            <a:lvl8pPr marL="2797175" indent="403225" defTabSz="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8pPr>
            <a:lvl9pPr marL="3254375" indent="403225" defTabSz="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9pPr>
          </a:lstStyle>
          <a:p>
            <a:pPr marL="0" indent="0" eaLnBrk="1">
              <a:buClr>
                <a:srgbClr val="6B6C6E"/>
              </a:buClr>
              <a:buFont typeface="Arial Narrow" pitchFamily="34" charset="0"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Out from the individual level</a:t>
            </a:r>
            <a:endParaRPr lang="en-US" altLang="en-US" sz="4400" dirty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2" r="36430"/>
          <a:stretch/>
        </p:blipFill>
        <p:spPr>
          <a:xfrm>
            <a:off x="8432800" y="0"/>
            <a:ext cx="7823200" cy="91630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4700" y="2667000"/>
            <a:ext cx="7086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>
              <a:buClr>
                <a:srgbClr val="82A29D"/>
              </a:buClr>
              <a:defRPr/>
            </a:pPr>
            <a:r>
              <a:rPr lang="en-GB" sz="2800" dirty="0">
                <a:solidFill>
                  <a:schemeClr val="accent4">
                    <a:lumMod val="50000"/>
                  </a:schemeClr>
                </a:solidFill>
                <a:latin typeface="+mn-lt"/>
                <a:cs typeface="Georgia"/>
              </a:rPr>
              <a:t>“Out of 10 women, 9 may experience domestic violence.” </a:t>
            </a:r>
          </a:p>
          <a:p>
            <a:pPr marL="342900" indent="-342900" eaLnBrk="1">
              <a:buClr>
                <a:srgbClr val="82A29D"/>
              </a:buClr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schemeClr val="accent4">
                  <a:lumMod val="50000"/>
                </a:schemeClr>
              </a:solidFill>
              <a:latin typeface="+mn-lt"/>
              <a:cs typeface="Georgia"/>
            </a:endParaRPr>
          </a:p>
          <a:p>
            <a:pPr marL="0" indent="0" eaLnBrk="1">
              <a:buClr>
                <a:srgbClr val="82A29D"/>
              </a:buClr>
              <a:defRPr/>
            </a:pPr>
            <a:r>
              <a:rPr lang="en-GB" sz="2800" dirty="0">
                <a:solidFill>
                  <a:schemeClr val="accent4">
                    <a:lumMod val="50000"/>
                  </a:schemeClr>
                </a:solidFill>
                <a:latin typeface="+mn-lt"/>
                <a:cs typeface="Georgia"/>
              </a:rPr>
              <a:t>“Very recently, a husband drunk and beat his wife’s face. And again, </a:t>
            </a:r>
            <a:r>
              <a:rPr lang="en-GB" sz="2800" dirty="0" smtClean="0">
                <a:solidFill>
                  <a:schemeClr val="accent4">
                    <a:lumMod val="50000"/>
                  </a:schemeClr>
                </a:solidFill>
                <a:latin typeface="+mn-lt"/>
                <a:cs typeface="Georgia"/>
              </a:rPr>
              <a:t>beat with </a:t>
            </a:r>
            <a:r>
              <a:rPr lang="en-GB" sz="2800" dirty="0">
                <a:solidFill>
                  <a:schemeClr val="accent4">
                    <a:lumMod val="50000"/>
                  </a:schemeClr>
                </a:solidFill>
                <a:latin typeface="+mn-lt"/>
                <a:cs typeface="Georgia"/>
              </a:rPr>
              <a:t>a kettle until the entire kettle was ruined</a:t>
            </a:r>
            <a:r>
              <a:rPr lang="en-GB" sz="2800" dirty="0" smtClean="0">
                <a:solidFill>
                  <a:schemeClr val="accent4">
                    <a:lumMod val="50000"/>
                  </a:schemeClr>
                </a:solidFill>
                <a:latin typeface="+mn-lt"/>
                <a:cs typeface="Georgia"/>
              </a:rPr>
              <a:t>…”</a:t>
            </a:r>
          </a:p>
          <a:p>
            <a:pPr marL="0" indent="0" eaLnBrk="1">
              <a:buClr>
                <a:srgbClr val="82A29D"/>
              </a:buClr>
              <a:defRPr/>
            </a:pPr>
            <a:endParaRPr lang="en-GB" sz="2800" dirty="0">
              <a:solidFill>
                <a:schemeClr val="accent4">
                  <a:lumMod val="50000"/>
                </a:schemeClr>
              </a:solidFill>
              <a:latin typeface="+mn-lt"/>
              <a:cs typeface="Georgia"/>
            </a:endParaRPr>
          </a:p>
          <a:p>
            <a:pPr marL="0" indent="0" eaLnBrk="1">
              <a:buClr>
                <a:srgbClr val="82A29D"/>
              </a:buClr>
              <a:defRPr/>
            </a:pPr>
            <a:r>
              <a:rPr lang="en-GB" sz="2800" dirty="0">
                <a:solidFill>
                  <a:schemeClr val="accent4">
                    <a:lumMod val="50000"/>
                  </a:schemeClr>
                </a:solidFill>
                <a:latin typeface="+mn-lt"/>
                <a:cs typeface="Georgia"/>
              </a:rPr>
              <a:t>“If I have money, I will challenge violence that my friends experience. </a:t>
            </a:r>
            <a:r>
              <a:rPr lang="en-GB" sz="2800" dirty="0" smtClean="0">
                <a:solidFill>
                  <a:schemeClr val="accent4">
                    <a:lumMod val="50000"/>
                  </a:schemeClr>
                </a:solidFill>
                <a:latin typeface="+mn-lt"/>
                <a:cs typeface="Georgia"/>
              </a:rPr>
              <a:t>If I </a:t>
            </a:r>
            <a:r>
              <a:rPr lang="en-GB" sz="2800" dirty="0">
                <a:solidFill>
                  <a:schemeClr val="accent4">
                    <a:lumMod val="50000"/>
                  </a:schemeClr>
                </a:solidFill>
                <a:latin typeface="+mn-lt"/>
                <a:cs typeface="Georgia"/>
              </a:rPr>
              <a:t>have no money, I will not</a:t>
            </a:r>
            <a:r>
              <a:rPr lang="en-GB" sz="2800" dirty="0" smtClean="0">
                <a:solidFill>
                  <a:schemeClr val="accent4">
                    <a:lumMod val="50000"/>
                  </a:schemeClr>
                </a:solidFill>
                <a:latin typeface="+mn-lt"/>
                <a:cs typeface="Georgia"/>
              </a:rPr>
              <a:t>.”</a:t>
            </a:r>
            <a:endParaRPr lang="en-GB" sz="2800" dirty="0">
              <a:solidFill>
                <a:schemeClr val="accent4">
                  <a:lumMod val="50000"/>
                </a:schemeClr>
              </a:solidFill>
              <a:latin typeface="+mn-lt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592515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39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" t="24646" r="-12" b="-25840"/>
          <a:stretch/>
        </p:blipFill>
        <p:spPr>
          <a:xfrm>
            <a:off x="-298580" y="-76200"/>
            <a:ext cx="16554580" cy="1253023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 bwMode="auto">
          <a:xfrm>
            <a:off x="-298580" y="0"/>
            <a:ext cx="16554580" cy="9296400"/>
          </a:xfrm>
          <a:prstGeom prst="rect">
            <a:avLst/>
          </a:prstGeom>
          <a:solidFill>
            <a:srgbClr val="000000">
              <a:alpha val="62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96875" marR="0" indent="0" algn="l" defTabSz="6096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</p:txBody>
      </p:sp>
      <p:sp>
        <p:nvSpPr>
          <p:cNvPr id="7" name="AutoShape 5"/>
          <p:cNvSpPr>
            <a:spLocks/>
          </p:cNvSpPr>
          <p:nvPr/>
        </p:nvSpPr>
        <p:spPr bwMode="auto">
          <a:xfrm>
            <a:off x="1041400" y="2463800"/>
            <a:ext cx="14630400" cy="6794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1pPr>
            <a:lvl2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2pPr>
            <a:lvl3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3pPr>
            <a:lvl4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4pPr>
            <a:lvl5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5pPr>
            <a:lvl6pPr marL="1882775" indent="403225" defTabSz="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6pPr>
            <a:lvl7pPr marL="2339975" indent="403225" defTabSz="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7pPr>
            <a:lvl8pPr marL="2797175" indent="403225" defTabSz="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8pPr>
            <a:lvl9pPr marL="3254375" indent="403225" defTabSz="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9pPr>
          </a:lstStyle>
          <a:p>
            <a:pPr marL="342900" indent="-342900" eaLnBrk="1">
              <a:buClr>
                <a:srgbClr val="82A29D"/>
              </a:buClr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schemeClr val="accent3"/>
                </a:solidFill>
                <a:latin typeface="+mn-lt"/>
                <a:cs typeface="Georgia"/>
              </a:rPr>
              <a:t>Women</a:t>
            </a:r>
            <a:r>
              <a:rPr lang="en-GB" sz="2800" dirty="0">
                <a:solidFill>
                  <a:schemeClr val="accent3"/>
                </a:solidFill>
                <a:latin typeface="+mn-lt"/>
                <a:cs typeface="Georgia"/>
              </a:rPr>
              <a:t>, work and household relationships</a:t>
            </a:r>
            <a:endParaRPr lang="en-GB" sz="28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06973" y="3429000"/>
            <a:ext cx="14897100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>
              <a:lnSpc>
                <a:spcPct val="140000"/>
              </a:lnSpc>
              <a:buClr>
                <a:srgbClr val="82A29D"/>
              </a:buClr>
              <a:defRPr/>
            </a:pPr>
            <a:endParaRPr lang="en-GB" sz="2800" i="1" dirty="0" smtClean="0">
              <a:solidFill>
                <a:schemeClr val="accent3"/>
              </a:solidFill>
              <a:latin typeface="+mn-lt"/>
              <a:ea typeface="ＭＳ Ｐゴシック" charset="0"/>
              <a:cs typeface="Arial"/>
              <a:sym typeface="Calibri" charset="0"/>
            </a:endParaRPr>
          </a:p>
          <a:p>
            <a:pPr marL="0" indent="0" eaLnBrk="1">
              <a:lnSpc>
                <a:spcPct val="140000"/>
              </a:lnSpc>
              <a:buClr>
                <a:srgbClr val="82A29D"/>
              </a:buClr>
              <a:defRPr/>
            </a:pPr>
            <a:r>
              <a:rPr lang="en-GB" sz="2800" i="1" dirty="0" smtClean="0">
                <a:solidFill>
                  <a:schemeClr val="accent3"/>
                </a:solidFill>
                <a:latin typeface="+mn-lt"/>
                <a:ea typeface="ＭＳ Ｐゴシック" charset="0"/>
                <a:cs typeface="Arial"/>
                <a:sym typeface="Calibri" charset="0"/>
              </a:rPr>
              <a:t>“A </a:t>
            </a:r>
            <a:r>
              <a:rPr lang="en-GB" sz="2800" i="1" dirty="0">
                <a:solidFill>
                  <a:schemeClr val="accent3"/>
                </a:solidFill>
                <a:latin typeface="+mn-lt"/>
                <a:ea typeface="ＭＳ Ｐゴシック" charset="0"/>
                <a:cs typeface="Arial"/>
                <a:sym typeface="Calibri" charset="0"/>
              </a:rPr>
              <a:t>woman is the same (equal) with us. She should work when I work equally.</a:t>
            </a:r>
          </a:p>
          <a:p>
            <a:pPr marL="0" indent="0" eaLnBrk="1">
              <a:lnSpc>
                <a:spcPct val="140000"/>
              </a:lnSpc>
              <a:buClr>
                <a:srgbClr val="82A29D"/>
              </a:buClr>
              <a:defRPr/>
            </a:pPr>
            <a:r>
              <a:rPr lang="en-GB" sz="2800" i="1" dirty="0">
                <a:solidFill>
                  <a:schemeClr val="accent3"/>
                </a:solidFill>
                <a:latin typeface="+mn-lt"/>
                <a:ea typeface="ＭＳ Ｐゴシック" charset="0"/>
                <a:cs typeface="Arial"/>
                <a:sym typeface="Calibri" charset="0"/>
              </a:rPr>
              <a:t>She is not a disabled person. She must do what she can… I won’t be</a:t>
            </a:r>
          </a:p>
          <a:p>
            <a:pPr marL="0" indent="0" eaLnBrk="1">
              <a:lnSpc>
                <a:spcPct val="140000"/>
              </a:lnSpc>
              <a:buClr>
                <a:srgbClr val="82A29D"/>
              </a:buClr>
              <a:defRPr/>
            </a:pPr>
            <a:r>
              <a:rPr lang="en-GB" sz="2800" i="1" dirty="0">
                <a:solidFill>
                  <a:schemeClr val="accent3"/>
                </a:solidFill>
                <a:latin typeface="+mn-lt"/>
                <a:ea typeface="ＭＳ Ｐゴシック" charset="0"/>
                <a:cs typeface="Arial"/>
                <a:sym typeface="Calibri" charset="0"/>
              </a:rPr>
              <a:t>happy if she doesn’t want to work</a:t>
            </a:r>
            <a:r>
              <a:rPr lang="en-GB" sz="2800" i="1" dirty="0" smtClean="0">
                <a:solidFill>
                  <a:schemeClr val="accent3"/>
                </a:solidFill>
                <a:latin typeface="+mn-lt"/>
                <a:ea typeface="ＭＳ Ｐゴシック" charset="0"/>
                <a:cs typeface="Arial"/>
                <a:sym typeface="Calibri" charset="0"/>
              </a:rPr>
              <a:t>.”</a:t>
            </a:r>
          </a:p>
          <a:p>
            <a:pPr marL="0" indent="0" eaLnBrk="1">
              <a:lnSpc>
                <a:spcPct val="140000"/>
              </a:lnSpc>
              <a:buClr>
                <a:srgbClr val="82A29D"/>
              </a:buClr>
              <a:defRPr/>
            </a:pPr>
            <a:endParaRPr lang="en-GB" sz="2800" i="1" dirty="0">
              <a:solidFill>
                <a:schemeClr val="accent3"/>
              </a:solidFill>
              <a:latin typeface="+mn-lt"/>
              <a:ea typeface="ＭＳ Ｐゴシック" charset="0"/>
              <a:cs typeface="Arial"/>
              <a:sym typeface="Calibri" charset="0"/>
            </a:endParaRPr>
          </a:p>
          <a:p>
            <a:pPr marL="0" indent="0" eaLnBrk="1">
              <a:lnSpc>
                <a:spcPct val="140000"/>
              </a:lnSpc>
              <a:buClr>
                <a:srgbClr val="82A29D"/>
              </a:buClr>
              <a:defRPr/>
            </a:pPr>
            <a:r>
              <a:rPr lang="en-GB" sz="2800" i="1" dirty="0">
                <a:solidFill>
                  <a:schemeClr val="accent3"/>
                </a:solidFill>
                <a:latin typeface="+mn-lt"/>
                <a:ea typeface="ＭＳ Ｐゴシック" charset="0"/>
                <a:cs typeface="Arial"/>
                <a:sym typeface="Calibri" charset="0"/>
              </a:rPr>
              <a:t>“The one who arrives home early does work house chores without </a:t>
            </a:r>
            <a:r>
              <a:rPr lang="en-GB" sz="2800" i="1" dirty="0">
                <a:solidFill>
                  <a:schemeClr val="accent3"/>
                </a:soli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+mn-lt"/>
                <a:ea typeface="ＭＳ Ｐゴシック" charset="0"/>
                <a:cs typeface="Arial"/>
                <a:sym typeface="Calibri" charset="0"/>
              </a:rPr>
              <a:t>separating</a:t>
            </a:r>
          </a:p>
          <a:p>
            <a:pPr marL="0" indent="0" eaLnBrk="1">
              <a:lnSpc>
                <a:spcPct val="140000"/>
              </a:lnSpc>
              <a:buClr>
                <a:srgbClr val="82A29D"/>
              </a:buClr>
              <a:defRPr/>
            </a:pPr>
            <a:r>
              <a:rPr lang="en-GB" sz="2800" i="1" dirty="0">
                <a:solidFill>
                  <a:schemeClr val="accent3"/>
                </a:solidFill>
                <a:latin typeface="+mn-lt"/>
                <a:ea typeface="ＭＳ Ｐゴシック" charset="0"/>
                <a:cs typeface="Arial"/>
                <a:sym typeface="Calibri" charset="0"/>
              </a:rPr>
              <a:t>chores.”</a:t>
            </a:r>
            <a:endParaRPr lang="en-US" altLang="en-US" sz="2800" i="1" dirty="0" smtClean="0">
              <a:solidFill>
                <a:schemeClr val="accent3"/>
              </a:solidFill>
              <a:latin typeface="+mn-lt"/>
            </a:endParaRPr>
          </a:p>
          <a:p>
            <a:pPr marL="0" indent="0" eaLnBrk="1">
              <a:lnSpc>
                <a:spcPct val="140000"/>
              </a:lnSpc>
              <a:buClr>
                <a:srgbClr val="82A29D"/>
              </a:buClr>
              <a:defRPr/>
            </a:pPr>
            <a:endParaRPr lang="en-GB" sz="2800" i="1" dirty="0">
              <a:solidFill>
                <a:schemeClr val="accent4">
                  <a:lumMod val="50000"/>
                </a:schemeClr>
              </a:solidFill>
              <a:latin typeface="+mn-lt"/>
              <a:ea typeface="ＭＳ Ｐゴシック" charset="0"/>
              <a:cs typeface="Arial"/>
              <a:sym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406400" y="512983"/>
            <a:ext cx="109834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eaLnBrk="1">
              <a:buClr>
                <a:srgbClr val="6B6C6E"/>
              </a:buClr>
            </a:pPr>
            <a:r>
              <a:rPr lang="en-US" altLang="en-US" sz="44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Out from the </a:t>
            </a:r>
            <a:r>
              <a:rPr lang="en-US" altLang="en-US" sz="44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household </a:t>
            </a:r>
            <a:r>
              <a:rPr lang="en-US" altLang="en-US" sz="44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level</a:t>
            </a:r>
            <a:endParaRPr lang="en-US" altLang="en-US" sz="44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4478338"/>
            <a:ext cx="5730875" cy="18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1687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5"/>
          <p:cNvSpPr>
            <a:spLocks/>
          </p:cNvSpPr>
          <p:nvPr/>
        </p:nvSpPr>
        <p:spPr bwMode="auto">
          <a:xfrm>
            <a:off x="1562877" y="775539"/>
            <a:ext cx="9753600" cy="6794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blipFill dpi="0" rotWithShape="1">
            <a:blip r:embed="rId2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 lIns="0" tIns="0" rIns="0" bIns="0"/>
          <a:lstStyle>
            <a:lvl1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1pPr>
            <a:lvl2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2pPr>
            <a:lvl3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3pPr>
            <a:lvl4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4pPr>
            <a:lvl5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5pPr>
            <a:lvl6pPr marL="1882775" indent="403225" defTabSz="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6pPr>
            <a:lvl7pPr marL="2339975" indent="403225" defTabSz="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7pPr>
            <a:lvl8pPr marL="2797175" indent="403225" defTabSz="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8pPr>
            <a:lvl9pPr marL="3254375" indent="403225" defTabSz="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9pPr>
          </a:lstStyle>
          <a:p>
            <a:pPr marL="0" indent="0" eaLnBrk="1">
              <a:buClr>
                <a:srgbClr val="6B6C6E"/>
              </a:buClr>
              <a:buFont typeface="Arial Narrow" pitchFamily="34" charset="0"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Out from the community level</a:t>
            </a:r>
            <a:endParaRPr lang="en-US" altLang="en-US" sz="4400" dirty="0">
              <a:solidFill>
                <a:schemeClr val="accent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47844" y="2819400"/>
            <a:ext cx="14028057" cy="1815882"/>
          </a:xfrm>
          <a:prstGeom prst="rect">
            <a:avLst/>
          </a:prstGeom>
          <a:solidFill>
            <a:schemeClr val="accent3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chemeClr val="accent4">
                    <a:lumMod val="50000"/>
                  </a:schemeClr>
                </a:solidFill>
                <a:latin typeface="+mn-lt"/>
                <a:cs typeface="Georgia"/>
              </a:rPr>
              <a:t>“</a:t>
            </a:r>
            <a:r>
              <a:rPr lang="en-GB" sz="2800" dirty="0">
                <a:solidFill>
                  <a:schemeClr val="accent4">
                    <a:lumMod val="50000"/>
                  </a:schemeClr>
                </a:solidFill>
                <a:latin typeface="+mn-lt"/>
                <a:cs typeface="Georgia"/>
              </a:rPr>
              <a:t>We are always watched via CCTV. We can’t speak to each other even in</a:t>
            </a:r>
          </a:p>
          <a:p>
            <a:r>
              <a:rPr lang="en-GB" sz="2800" dirty="0">
                <a:solidFill>
                  <a:schemeClr val="accent4">
                    <a:lumMod val="50000"/>
                  </a:schemeClr>
                </a:solidFill>
                <a:latin typeface="+mn-lt"/>
                <a:cs typeface="Georgia"/>
              </a:rPr>
              <a:t>lunchtime. If we want to eat some snacks, we have to eat standing under</a:t>
            </a:r>
          </a:p>
          <a:p>
            <a:r>
              <a:rPr lang="en-GB" sz="2800" dirty="0">
                <a:solidFill>
                  <a:schemeClr val="accent4">
                    <a:lumMod val="50000"/>
                  </a:schemeClr>
                </a:solidFill>
                <a:latin typeface="+mn-lt"/>
                <a:cs typeface="Georgia"/>
              </a:rPr>
              <a:t>the sun. Manager is authorised to dismiss a worker in her provisional</a:t>
            </a:r>
          </a:p>
          <a:p>
            <a:r>
              <a:rPr lang="en-GB" sz="2800" dirty="0">
                <a:solidFill>
                  <a:schemeClr val="accent4">
                    <a:lumMod val="50000"/>
                  </a:schemeClr>
                </a:solidFill>
                <a:latin typeface="+mn-lt"/>
                <a:cs typeface="Georgia"/>
              </a:rPr>
              <a:t>period without compensating.”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16637000" cy="9579482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96875" marR="0" indent="0" algn="l" defTabSz="6096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2877" y="5267980"/>
            <a:ext cx="7172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chemeClr val="accent4">
                    <a:lumMod val="50000"/>
                  </a:schemeClr>
                </a:solidFill>
                <a:latin typeface="+mn-lt"/>
                <a:cs typeface="Georgia"/>
              </a:rPr>
              <a:t>Violence</a:t>
            </a:r>
            <a:r>
              <a:rPr lang="en-GB" sz="2800" b="1" dirty="0" smtClean="0">
                <a:solidFill>
                  <a:schemeClr val="accent4">
                    <a:lumMod val="50000"/>
                  </a:schemeClr>
                </a:solidFill>
                <a:cs typeface="Georgia"/>
              </a:rPr>
              <a:t> </a:t>
            </a:r>
            <a:r>
              <a:rPr lang="en-GB" sz="2800" b="1" dirty="0" smtClean="0">
                <a:solidFill>
                  <a:schemeClr val="accent4">
                    <a:lumMod val="50000"/>
                  </a:schemeClr>
                </a:solidFill>
                <a:latin typeface="+mn-lt"/>
                <a:cs typeface="Georgia"/>
              </a:rPr>
              <a:t>while</a:t>
            </a:r>
            <a:r>
              <a:rPr lang="en-GB" sz="2800" b="1" dirty="0" smtClean="0">
                <a:solidFill>
                  <a:schemeClr val="accent4">
                    <a:lumMod val="50000"/>
                  </a:schemeClr>
                </a:solidFill>
                <a:cs typeface="Georgia"/>
              </a:rPr>
              <a:t> </a:t>
            </a:r>
            <a:r>
              <a:rPr lang="en-GB" sz="2800" b="1" dirty="0" smtClean="0">
                <a:solidFill>
                  <a:schemeClr val="accent4">
                    <a:lumMod val="50000"/>
                  </a:schemeClr>
                </a:solidFill>
                <a:latin typeface="+mn-lt"/>
                <a:cs typeface="Georgia"/>
              </a:rPr>
              <a:t>commuting</a:t>
            </a:r>
            <a:endParaRPr lang="en-GB" sz="2800" b="1" dirty="0">
              <a:solidFill>
                <a:schemeClr val="accent4">
                  <a:lumMod val="50000"/>
                </a:schemeClr>
              </a:solidFill>
              <a:latin typeface="+mn-lt"/>
              <a:cs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7845" y="6239069"/>
            <a:ext cx="1402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>
              <a:buClr>
                <a:srgbClr val="82A29D"/>
              </a:buClr>
              <a:defRPr/>
            </a:pPr>
            <a:r>
              <a:rPr lang="en-GB" sz="2800" dirty="0" smtClean="0">
                <a:solidFill>
                  <a:schemeClr val="accent4">
                    <a:lumMod val="50000"/>
                  </a:schemeClr>
                </a:solidFill>
                <a:latin typeface="+mn-lt"/>
                <a:cs typeface="Georgia"/>
              </a:rPr>
              <a:t>“</a:t>
            </a:r>
            <a:r>
              <a:rPr lang="en-GB" sz="2800" dirty="0">
                <a:solidFill>
                  <a:schemeClr val="accent4">
                    <a:lumMod val="50000"/>
                  </a:schemeClr>
                </a:solidFill>
                <a:latin typeface="+mn-lt"/>
                <a:cs typeface="Georgia"/>
              </a:rPr>
              <a:t>Teasing or touching private parts on the bus is always happening</a:t>
            </a:r>
            <a:r>
              <a:rPr lang="en-GB" sz="2800" dirty="0" smtClean="0">
                <a:solidFill>
                  <a:schemeClr val="accent4">
                    <a:lumMod val="50000"/>
                  </a:schemeClr>
                </a:solidFill>
                <a:latin typeface="+mn-lt"/>
                <a:cs typeface="Georgia"/>
              </a:rPr>
              <a:t>.”</a:t>
            </a:r>
            <a:endParaRPr lang="en-GB" sz="2800" dirty="0">
              <a:solidFill>
                <a:schemeClr val="accent4">
                  <a:lumMod val="50000"/>
                </a:schemeClr>
              </a:solidFill>
              <a:latin typeface="+mn-lt"/>
              <a:cs typeface="Georgia"/>
            </a:endParaRPr>
          </a:p>
          <a:p>
            <a:pPr marL="0" indent="0" eaLnBrk="1">
              <a:buClr>
                <a:srgbClr val="82A29D"/>
              </a:buClr>
              <a:defRPr/>
            </a:pPr>
            <a:endParaRPr lang="en-GB" sz="2800" dirty="0">
              <a:solidFill>
                <a:schemeClr val="accent4">
                  <a:lumMod val="50000"/>
                </a:schemeClr>
              </a:solidFill>
              <a:latin typeface="+mn-lt"/>
              <a:cs typeface="Georgia"/>
            </a:endParaRPr>
          </a:p>
          <a:p>
            <a:pPr marL="0" indent="0" eaLnBrk="1">
              <a:buClr>
                <a:srgbClr val="82A29D"/>
              </a:buClr>
              <a:defRPr/>
            </a:pPr>
            <a:r>
              <a:rPr lang="en-GB" sz="2800" dirty="0">
                <a:solidFill>
                  <a:schemeClr val="accent4">
                    <a:lumMod val="50000"/>
                  </a:schemeClr>
                </a:solidFill>
                <a:latin typeface="+mn-lt"/>
                <a:cs typeface="Georgia"/>
              </a:rPr>
              <a:t>“He followed me quickly in a dark place. When I had run to a brighter</a:t>
            </a:r>
          </a:p>
          <a:p>
            <a:pPr marL="0" indent="0" eaLnBrk="1">
              <a:buClr>
                <a:srgbClr val="82A29D"/>
              </a:buClr>
              <a:defRPr/>
            </a:pPr>
            <a:r>
              <a:rPr lang="en-GB" sz="2800" dirty="0">
                <a:solidFill>
                  <a:schemeClr val="accent4">
                    <a:lumMod val="50000"/>
                  </a:schemeClr>
                </a:solidFill>
                <a:latin typeface="+mn-lt"/>
                <a:cs typeface="Georgia"/>
              </a:rPr>
              <a:t>place, I hit him with my steel lunch box and then I ran into the nearest</a:t>
            </a:r>
          </a:p>
          <a:p>
            <a:pPr marL="0" indent="0" eaLnBrk="1">
              <a:buClr>
                <a:srgbClr val="82A29D"/>
              </a:buClr>
              <a:defRPr/>
            </a:pPr>
            <a:r>
              <a:rPr lang="en-GB" sz="2800" dirty="0">
                <a:solidFill>
                  <a:schemeClr val="accent4">
                    <a:lumMod val="50000"/>
                  </a:schemeClr>
                </a:solidFill>
                <a:latin typeface="+mn-lt"/>
                <a:cs typeface="Georgia"/>
              </a:rPr>
              <a:t>house.”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7845" y="1846403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rgbClr val="FFFFFF">
                    <a:lumMod val="50000"/>
                  </a:srgbClr>
                </a:solidFill>
                <a:latin typeface="+mn-lt"/>
                <a:cs typeface="Georgia"/>
              </a:rPr>
              <a:t>Violence at work</a:t>
            </a:r>
            <a:endParaRPr lang="en-GB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64986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-1"/>
            <a:ext cx="16624300" cy="110828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2700" y="0"/>
            <a:ext cx="16624300" cy="11082866"/>
          </a:xfrm>
          <a:prstGeom prst="rect">
            <a:avLst/>
          </a:prstGeom>
          <a:solidFill>
            <a:srgbClr val="000000">
              <a:alpha val="71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96875" marR="0" indent="0" algn="l" defTabSz="6096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</p:txBody>
      </p:sp>
      <p:sp>
        <p:nvSpPr>
          <p:cNvPr id="7" name="AutoShape 5"/>
          <p:cNvSpPr>
            <a:spLocks/>
          </p:cNvSpPr>
          <p:nvPr/>
        </p:nvSpPr>
        <p:spPr bwMode="auto">
          <a:xfrm>
            <a:off x="1584609" y="768350"/>
            <a:ext cx="10668000" cy="6794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blipFill dpi="0" rotWithShape="1">
            <a:blip r:embed="rId3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 lIns="0" tIns="0" rIns="0" bIns="0"/>
          <a:lstStyle>
            <a:lvl1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1pPr>
            <a:lvl2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2pPr>
            <a:lvl3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3pPr>
            <a:lvl4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4pPr>
            <a:lvl5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5pPr>
            <a:lvl6pPr marL="1882775" indent="403225" defTabSz="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6pPr>
            <a:lvl7pPr marL="2339975" indent="403225" defTabSz="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7pPr>
            <a:lvl8pPr marL="2797175" indent="403225" defTabSz="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8pPr>
            <a:lvl9pPr marL="3254375" indent="403225" defTabSz="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9pPr>
          </a:lstStyle>
          <a:p>
            <a:pPr marL="0" indent="0" eaLnBrk="1">
              <a:buClr>
                <a:srgbClr val="6B6C6E"/>
              </a:buClr>
              <a:buFont typeface="Arial Narrow" pitchFamily="34" charset="0"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Out from the society level</a:t>
            </a:r>
            <a:endParaRPr lang="en-US" altLang="en-US" sz="4400" dirty="0">
              <a:solidFill>
                <a:schemeClr val="accent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84130" y="3581400"/>
            <a:ext cx="14173200" cy="954107"/>
          </a:xfrm>
          <a:prstGeom prst="rect">
            <a:avLst/>
          </a:prstGeom>
          <a:solidFill>
            <a:schemeClr val="accent3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chemeClr val="accent3"/>
                </a:solidFill>
                <a:latin typeface="+mn-lt"/>
                <a:cs typeface="Georgia"/>
              </a:rPr>
              <a:t> “</a:t>
            </a:r>
            <a:r>
              <a:rPr lang="en-GB" sz="2800" dirty="0">
                <a:solidFill>
                  <a:schemeClr val="accent3"/>
                </a:solidFill>
                <a:latin typeface="+mn-lt"/>
                <a:cs typeface="Georgia"/>
              </a:rPr>
              <a:t>In my generation, women wear western style clothes which is not traditional. That invites harm for women.”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16637000" cy="9579482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96875" marR="0" indent="0" algn="l" defTabSz="6096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8081" y="5018212"/>
            <a:ext cx="7172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3"/>
                </a:solidFill>
                <a:latin typeface="+mn-lt"/>
                <a:cs typeface="Georgia"/>
              </a:rPr>
              <a:t>S</a:t>
            </a:r>
            <a:r>
              <a:rPr lang="en-GB" sz="2800" b="1" dirty="0" smtClean="0">
                <a:solidFill>
                  <a:schemeClr val="accent3"/>
                </a:solidFill>
                <a:latin typeface="+mn-lt"/>
                <a:cs typeface="Georgia"/>
              </a:rPr>
              <a:t>tructural factors</a:t>
            </a:r>
            <a:endParaRPr lang="en-GB" sz="2800" b="1" dirty="0">
              <a:solidFill>
                <a:schemeClr val="accent3"/>
              </a:solidFill>
              <a:latin typeface="+mn-lt"/>
              <a:cs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60330" y="6248400"/>
            <a:ext cx="1402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>
              <a:buClr>
                <a:srgbClr val="82A29D"/>
              </a:buClr>
              <a:defRPr/>
            </a:pPr>
            <a:r>
              <a:rPr lang="en-GB" sz="2800" dirty="0">
                <a:solidFill>
                  <a:schemeClr val="accent3"/>
                </a:solidFill>
                <a:latin typeface="+mn-lt"/>
                <a:cs typeface="Georgia"/>
              </a:rPr>
              <a:t>Legal structures need to be implemented more effectively, and be separated from cultural </a:t>
            </a:r>
            <a:r>
              <a:rPr lang="en-GB" sz="2800" dirty="0" smtClean="0">
                <a:solidFill>
                  <a:schemeClr val="accent3"/>
                </a:solidFill>
                <a:latin typeface="+mn-lt"/>
                <a:cs typeface="Georgia"/>
              </a:rPr>
              <a:t>bias.</a:t>
            </a:r>
            <a:endParaRPr lang="en-GB" sz="2800" dirty="0">
              <a:solidFill>
                <a:schemeClr val="accent3"/>
              </a:solidFill>
              <a:latin typeface="+mn-lt"/>
              <a:cs typeface="Georgia"/>
            </a:endParaRPr>
          </a:p>
          <a:p>
            <a:pPr marL="0" indent="0" eaLnBrk="1">
              <a:buClr>
                <a:srgbClr val="82A29D"/>
              </a:buClr>
              <a:defRPr/>
            </a:pPr>
            <a:endParaRPr lang="en-GB" sz="2800" dirty="0">
              <a:solidFill>
                <a:schemeClr val="accent4">
                  <a:lumMod val="50000"/>
                </a:schemeClr>
              </a:solidFill>
              <a:cs typeface="Georg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7845" y="2295122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chemeClr val="accent3"/>
                </a:solidFill>
                <a:latin typeface="+mn-lt"/>
                <a:cs typeface="Georgia"/>
              </a:rPr>
              <a:t>Social </a:t>
            </a:r>
            <a:r>
              <a:rPr lang="en-GB" sz="2800" b="1" dirty="0">
                <a:solidFill>
                  <a:schemeClr val="accent3"/>
                </a:solidFill>
                <a:latin typeface="+mn-lt"/>
                <a:cs typeface="Georgia"/>
              </a:rPr>
              <a:t>Norms and </a:t>
            </a:r>
            <a:r>
              <a:rPr lang="en-GB" sz="2800" b="1" dirty="0" smtClean="0">
                <a:solidFill>
                  <a:schemeClr val="accent3"/>
                </a:solidFill>
                <a:latin typeface="+mn-lt"/>
                <a:cs typeface="Georgia"/>
              </a:rPr>
              <a:t>Patriarchy</a:t>
            </a:r>
            <a:endParaRPr lang="en-GB" b="1" dirty="0">
              <a:solidFill>
                <a:schemeClr val="accent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9538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5"/>
          <p:cNvSpPr>
            <a:spLocks/>
          </p:cNvSpPr>
          <p:nvPr/>
        </p:nvSpPr>
        <p:spPr bwMode="auto">
          <a:xfrm>
            <a:off x="1346200" y="768349"/>
            <a:ext cx="14097000" cy="12128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1pPr>
            <a:lvl2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2pPr>
            <a:lvl3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3pPr>
            <a:lvl4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4pPr>
            <a:lvl5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5pPr>
            <a:lvl6pPr marL="1882775" indent="403225" defTabSz="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6pPr>
            <a:lvl7pPr marL="2339975" indent="403225" defTabSz="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7pPr>
            <a:lvl8pPr marL="2797175" indent="403225" defTabSz="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8pPr>
            <a:lvl9pPr marL="3254375" indent="403225" defTabSz="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9pPr>
          </a:lstStyle>
          <a:p>
            <a:pPr marL="0" indent="0" eaLnBrk="1">
              <a:buClr>
                <a:srgbClr val="6B6C6E"/>
              </a:buClr>
              <a:buFont typeface="Arial Narrow" pitchFamily="34" charset="0"/>
              <a:buNone/>
            </a:pPr>
            <a:r>
              <a:rPr lang="en-GB" altLang="en-US" sz="44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Intersectional analysis – Pulling out the differences</a:t>
            </a:r>
            <a:endParaRPr lang="en-US" altLang="en-US" sz="4400" dirty="0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51000" y="2667000"/>
            <a:ext cx="11125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accent4">
                    <a:lumMod val="50000"/>
                  </a:schemeClr>
                </a:solidFill>
                <a:latin typeface="+mn-lt"/>
                <a:cs typeface="Georgia"/>
              </a:rPr>
              <a:t>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schemeClr val="accent4">
                  <a:lumMod val="50000"/>
                </a:schemeClr>
              </a:solidFill>
              <a:latin typeface="+mn-lt"/>
              <a:cs typeface="Georgi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accent4">
                    <a:lumMod val="50000"/>
                  </a:schemeClr>
                </a:solidFill>
                <a:latin typeface="+mn-lt"/>
                <a:cs typeface="Georgia"/>
              </a:rPr>
              <a:t>Marital status</a:t>
            </a:r>
          </a:p>
          <a:p>
            <a:pPr marL="0" indent="0"/>
            <a:endParaRPr lang="en-GB" sz="2800" dirty="0" smtClean="0">
              <a:solidFill>
                <a:schemeClr val="accent4">
                  <a:lumMod val="50000"/>
                </a:schemeClr>
              </a:solidFill>
              <a:latin typeface="+mn-lt"/>
              <a:cs typeface="Georgi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accent4">
                    <a:lumMod val="50000"/>
                  </a:schemeClr>
                </a:solidFill>
                <a:latin typeface="+mn-lt"/>
                <a:cs typeface="Georgia"/>
              </a:rPr>
              <a:t>Migration</a:t>
            </a:r>
          </a:p>
          <a:p>
            <a:pPr marL="0" indent="0"/>
            <a:endParaRPr lang="en-GB" sz="2800" dirty="0" smtClean="0">
              <a:solidFill>
                <a:schemeClr val="accent4">
                  <a:lumMod val="50000"/>
                </a:schemeClr>
              </a:solidFill>
              <a:latin typeface="+mn-lt"/>
              <a:cs typeface="Georgi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accent4">
                    <a:lumMod val="50000"/>
                  </a:schemeClr>
                </a:solidFill>
                <a:latin typeface="+mn-lt"/>
                <a:cs typeface="Georgia"/>
              </a:rPr>
              <a:t>Class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823" y="1752600"/>
            <a:ext cx="10243103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070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9142"/>
            <a:ext cx="16256000" cy="108422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0" y="-1524000"/>
            <a:ext cx="16256000" cy="12192000"/>
          </a:xfrm>
          <a:prstGeom prst="rect">
            <a:avLst/>
          </a:prstGeom>
          <a:solidFill>
            <a:srgbClr val="000000">
              <a:alpha val="65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96875" marR="0" indent="0" algn="l" defTabSz="6096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</p:txBody>
      </p:sp>
      <p:sp>
        <p:nvSpPr>
          <p:cNvPr id="9221" name="AutoShape 5"/>
          <p:cNvSpPr>
            <a:spLocks/>
          </p:cNvSpPr>
          <p:nvPr/>
        </p:nvSpPr>
        <p:spPr bwMode="auto">
          <a:xfrm>
            <a:off x="1117600" y="728692"/>
            <a:ext cx="13258800" cy="12890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1pPr>
            <a:lvl2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2pPr>
            <a:lvl3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3pPr>
            <a:lvl4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4pPr>
            <a:lvl5pPr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5pPr>
            <a:lvl6pPr marL="1882775" indent="403225" defTabSz="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6pPr>
            <a:lvl7pPr marL="2339975" indent="403225" defTabSz="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7pPr>
            <a:lvl8pPr marL="2797175" indent="403225" defTabSz="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8pPr>
            <a:lvl9pPr marL="3254375" indent="403225" defTabSz="609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sym typeface="Calibri" pitchFamily="34" charset="0"/>
              </a:defRPr>
            </a:lvl9pPr>
          </a:lstStyle>
          <a:p>
            <a:pPr marL="0" indent="0" eaLnBrk="1">
              <a:buClr>
                <a:srgbClr val="6B6C6E"/>
              </a:buClr>
              <a:buFont typeface="Arial Narrow" pitchFamily="34" charset="0"/>
              <a:buNone/>
            </a:pPr>
            <a:r>
              <a:rPr lang="en-US" altLang="en-US" sz="44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Out from the national level </a:t>
            </a:r>
            <a:r>
              <a:rPr lang="en-US" altLang="en-US" sz="44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– </a:t>
            </a:r>
            <a:r>
              <a:rPr lang="en-US" altLang="en-US" sz="44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Recommendations</a:t>
            </a:r>
            <a:endParaRPr lang="en-US" altLang="en-US" sz="4400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9000" y="2667000"/>
            <a:ext cx="6858000" cy="129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>
              <a:lnSpc>
                <a:spcPct val="140000"/>
              </a:lnSpc>
              <a:buClr>
                <a:srgbClr val="82A29D"/>
              </a:buClr>
              <a:defRPr/>
            </a:pPr>
            <a:endParaRPr lang="en-GB" dirty="0" smtClean="0">
              <a:solidFill>
                <a:schemeClr val="accent4">
                  <a:lumMod val="50000"/>
                </a:schemeClr>
              </a:solidFill>
              <a:latin typeface="+mn-lt"/>
              <a:cs typeface="Georgia"/>
            </a:endParaRPr>
          </a:p>
          <a:p>
            <a:pPr marL="0" indent="0" eaLnBrk="1">
              <a:lnSpc>
                <a:spcPct val="140000"/>
              </a:lnSpc>
              <a:buClr>
                <a:srgbClr val="82A29D"/>
              </a:buClr>
              <a:defRPr/>
            </a:pPr>
            <a:endParaRPr lang="en-GB" sz="3200" dirty="0">
              <a:solidFill>
                <a:srgbClr val="82A29D"/>
              </a:solidFill>
              <a:latin typeface="Arial"/>
              <a:ea typeface="ＭＳ Ｐゴシック" charset="0"/>
              <a:cs typeface="Arial"/>
              <a:sym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9287" y="2286000"/>
            <a:ext cx="1395963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6840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rgbClr val="FFFFFF"/>
                </a:solidFill>
                <a:latin typeface="+mn-lt"/>
                <a:ea typeface="ＭＳ Ｐゴシック" charset="0"/>
                <a:cs typeface="Arial"/>
              </a:rPr>
              <a:t>Engaging </a:t>
            </a:r>
            <a:r>
              <a:rPr lang="en-GB" sz="3200" dirty="0">
                <a:solidFill>
                  <a:srgbClr val="FFFFFF"/>
                </a:solidFill>
                <a:latin typeface="+mn-lt"/>
                <a:ea typeface="ＭＳ Ｐゴシック" charset="0"/>
                <a:cs typeface="Arial"/>
              </a:rPr>
              <a:t>CSR: gender equity and fair </a:t>
            </a:r>
            <a:r>
              <a:rPr lang="en-GB" sz="3200" dirty="0" smtClean="0">
                <a:solidFill>
                  <a:srgbClr val="FFFFFF"/>
                </a:solidFill>
                <a:latin typeface="+mn-lt"/>
                <a:ea typeface="ＭＳ Ｐゴシック" charset="0"/>
                <a:cs typeface="Arial"/>
              </a:rPr>
              <a:t>working practices</a:t>
            </a:r>
          </a:p>
          <a:p>
            <a:pPr marL="0" indent="0"/>
            <a:r>
              <a:rPr lang="en-GB" sz="3200" dirty="0" smtClean="0">
                <a:solidFill>
                  <a:srgbClr val="FFFFFF"/>
                </a:solidFill>
                <a:latin typeface="+mn-lt"/>
                <a:ea typeface="ＭＳ Ｐゴシック" charset="0"/>
                <a:cs typeface="Arial"/>
              </a:rPr>
              <a:t> </a:t>
            </a:r>
          </a:p>
          <a:p>
            <a:pPr indent="-684000">
              <a:buFont typeface="Arial" panose="020B0604020202020204" pitchFamily="34" charset="0"/>
              <a:buChar char="•"/>
            </a:pPr>
            <a:endParaRPr lang="en-GB" sz="3200" dirty="0" smtClean="0">
              <a:solidFill>
                <a:srgbClr val="FFFFFF"/>
              </a:solidFill>
              <a:latin typeface="+mn-lt"/>
              <a:ea typeface="ＭＳ Ｐゴシック" charset="0"/>
              <a:cs typeface="Arial"/>
            </a:endParaRPr>
          </a:p>
          <a:p>
            <a:pPr indent="-6840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rgbClr val="FFFFFF"/>
                </a:solidFill>
                <a:latin typeface="+mn-lt"/>
                <a:ea typeface="ＭＳ Ｐゴシック" charset="0"/>
                <a:cs typeface="Arial"/>
              </a:rPr>
              <a:t>Protection </a:t>
            </a:r>
            <a:r>
              <a:rPr lang="en-GB" sz="3200" dirty="0">
                <a:solidFill>
                  <a:srgbClr val="FFFFFF"/>
                </a:solidFill>
                <a:latin typeface="+mn-lt"/>
                <a:ea typeface="ＭＳ Ｐゴシック" charset="0"/>
                <a:cs typeface="Arial"/>
              </a:rPr>
              <a:t>in public spaces, especially in </a:t>
            </a:r>
            <a:r>
              <a:rPr lang="en-GB" sz="3200" dirty="0" smtClean="0">
                <a:solidFill>
                  <a:srgbClr val="FFFFFF"/>
                </a:solidFill>
                <a:latin typeface="+mn-lt"/>
                <a:ea typeface="ＭＳ Ｐゴシック" charset="0"/>
                <a:cs typeface="Arial"/>
              </a:rPr>
              <a:t>relation </a:t>
            </a:r>
            <a:r>
              <a:rPr lang="en-GB" sz="3200" dirty="0">
                <a:solidFill>
                  <a:srgbClr val="FFFFFF"/>
                </a:solidFill>
                <a:latin typeface="+mn-lt"/>
                <a:ea typeface="ＭＳ Ｐゴシック" charset="0"/>
                <a:cs typeface="Arial"/>
              </a:rPr>
              <a:t>to </a:t>
            </a:r>
            <a:r>
              <a:rPr lang="en-GB" sz="3200" dirty="0" smtClean="0">
                <a:solidFill>
                  <a:srgbClr val="FFFFFF"/>
                </a:solidFill>
                <a:latin typeface="+mn-lt"/>
                <a:ea typeface="ＭＳ Ｐゴシック" charset="0"/>
                <a:cs typeface="Arial"/>
              </a:rPr>
              <a:t>transport</a:t>
            </a:r>
          </a:p>
          <a:p>
            <a:pPr marL="0" indent="0"/>
            <a:endParaRPr lang="en-GB" sz="3200" dirty="0" smtClean="0">
              <a:solidFill>
                <a:srgbClr val="FFFFFF"/>
              </a:solidFill>
              <a:latin typeface="+mn-lt"/>
              <a:ea typeface="ＭＳ Ｐゴシック" charset="0"/>
              <a:cs typeface="Arial"/>
            </a:endParaRPr>
          </a:p>
          <a:p>
            <a:pPr indent="-684000">
              <a:buFont typeface="Arial" panose="020B0604020202020204" pitchFamily="34" charset="0"/>
              <a:buChar char="•"/>
            </a:pPr>
            <a:endParaRPr lang="en-GB" sz="3200" dirty="0" smtClean="0">
              <a:solidFill>
                <a:srgbClr val="FFFFFF"/>
              </a:solidFill>
              <a:latin typeface="+mn-lt"/>
              <a:ea typeface="ＭＳ Ｐゴシック" charset="0"/>
              <a:cs typeface="Arial"/>
            </a:endParaRPr>
          </a:p>
          <a:p>
            <a:pPr indent="-6840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rgbClr val="FFFFFF"/>
                </a:solidFill>
                <a:latin typeface="+mn-lt"/>
                <a:ea typeface="ＭＳ Ｐゴシック" charset="0"/>
                <a:cs typeface="Arial"/>
              </a:rPr>
              <a:t>Promotion </a:t>
            </a:r>
            <a:r>
              <a:rPr lang="en-GB" sz="3200" dirty="0">
                <a:solidFill>
                  <a:srgbClr val="FFFFFF"/>
                </a:solidFill>
                <a:latin typeface="+mn-lt"/>
                <a:ea typeface="ＭＳ Ｐゴシック" charset="0"/>
                <a:cs typeface="Arial"/>
              </a:rPr>
              <a:t>of women’s collectives </a:t>
            </a:r>
            <a:endParaRPr lang="en-GB" sz="3200" dirty="0" smtClean="0">
              <a:solidFill>
                <a:srgbClr val="FFFFFF"/>
              </a:solidFill>
              <a:latin typeface="+mn-lt"/>
              <a:ea typeface="ＭＳ Ｐゴシック" charset="0"/>
              <a:cs typeface="Arial"/>
            </a:endParaRPr>
          </a:p>
          <a:p>
            <a:pPr marL="0" indent="0"/>
            <a:endParaRPr lang="en-GB" sz="3200" dirty="0" smtClean="0">
              <a:solidFill>
                <a:srgbClr val="FFFFFF"/>
              </a:solidFill>
              <a:latin typeface="+mn-lt"/>
              <a:ea typeface="ＭＳ Ｐゴシック" charset="0"/>
              <a:cs typeface="Arial"/>
            </a:endParaRPr>
          </a:p>
          <a:p>
            <a:pPr indent="-684000"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FFFFFF"/>
              </a:solidFill>
              <a:latin typeface="+mn-lt"/>
              <a:ea typeface="ＭＳ Ｐゴシック" charset="0"/>
              <a:cs typeface="Arial"/>
            </a:endParaRPr>
          </a:p>
          <a:p>
            <a:pPr indent="-6840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rgbClr val="FFFFFF"/>
                </a:solidFill>
                <a:latin typeface="+mn-lt"/>
                <a:ea typeface="ＭＳ Ｐゴシック" charset="0"/>
                <a:cs typeface="Arial"/>
              </a:rPr>
              <a:t>Social mobilisers</a:t>
            </a:r>
          </a:p>
          <a:p>
            <a:pPr indent="-68400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4">
                  <a:lumMod val="50000"/>
                </a:schemeClr>
              </a:solidFill>
              <a:latin typeface="+mn-lt"/>
              <a:ea typeface="ＭＳ Ｐゴシック" charset="0"/>
              <a:cs typeface="Arial"/>
            </a:endParaRPr>
          </a:p>
          <a:p>
            <a:pPr marL="0" indent="0">
              <a:lnSpc>
                <a:spcPct val="150000"/>
              </a:lnSpc>
            </a:pPr>
            <a:endParaRPr lang="en-GB" dirty="0">
              <a:solidFill>
                <a:schemeClr val="accent4">
                  <a:lumMod val="50000"/>
                </a:schemeClr>
              </a:solidFill>
              <a:latin typeface="+mn-lt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55345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31A4DD"/>
      </a:dk1>
      <a:lt1>
        <a:srgbClr val="004990"/>
      </a:lt1>
      <a:dk2>
        <a:srgbClr val="002D62"/>
      </a:dk2>
      <a:lt2>
        <a:srgbClr val="EEECE1"/>
      </a:lt2>
      <a:accent1>
        <a:srgbClr val="FF4B4C"/>
      </a:accent1>
      <a:accent2>
        <a:srgbClr val="F68B1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095C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396875" marR="0" indent="0" algn="l" defTabSz="6096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alibri" charset="0"/>
            <a:ea typeface="ＭＳ Ｐゴシック" charset="0"/>
            <a:cs typeface="Calibri" charset="0"/>
            <a:sym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095C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396875" marR="0" indent="0" algn="l" defTabSz="6096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alibri" charset="0"/>
            <a:ea typeface="ＭＳ Ｐゴシック" charset="0"/>
            <a:cs typeface="Calibri" charset="0"/>
            <a:sym typeface="Calibri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3184</TotalTime>
  <Words>357</Words>
  <Application>Microsoft Office PowerPoint</Application>
  <PresentationFormat>Custom</PresentationFormat>
  <Paragraphs>52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Walker</dc:creator>
  <cp:lastModifiedBy>Lorenza Geronimo</cp:lastModifiedBy>
  <cp:revision>99</cp:revision>
  <dcterms:modified xsi:type="dcterms:W3CDTF">2017-03-09T14:02:35Z</dcterms:modified>
</cp:coreProperties>
</file>